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8" r:id="rId3"/>
    <p:sldId id="310" r:id="rId4"/>
    <p:sldId id="257" r:id="rId5"/>
    <p:sldId id="293" r:id="rId6"/>
    <p:sldId id="266" r:id="rId7"/>
    <p:sldId id="287" r:id="rId8"/>
    <p:sldId id="288" r:id="rId9"/>
    <p:sldId id="268" r:id="rId10"/>
    <p:sldId id="292" r:id="rId11"/>
    <p:sldId id="269" r:id="rId12"/>
    <p:sldId id="270" r:id="rId13"/>
    <p:sldId id="272" r:id="rId14"/>
    <p:sldId id="296" r:id="rId15"/>
    <p:sldId id="297" r:id="rId16"/>
    <p:sldId id="315" r:id="rId17"/>
    <p:sldId id="316" r:id="rId18"/>
    <p:sldId id="274" r:id="rId19"/>
    <p:sldId id="317" r:id="rId20"/>
    <p:sldId id="295" r:id="rId21"/>
    <p:sldId id="322" r:id="rId22"/>
    <p:sldId id="318" r:id="rId23"/>
    <p:sldId id="294" r:id="rId24"/>
    <p:sldId id="273" r:id="rId25"/>
    <p:sldId id="314" r:id="rId26"/>
    <p:sldId id="323" r:id="rId27"/>
    <p:sldId id="321" r:id="rId28"/>
    <p:sldId id="306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99CC"/>
    <a:srgbClr val="6F9AC1"/>
    <a:srgbClr val="008000"/>
    <a:srgbClr val="CC0000"/>
    <a:srgbClr val="993300"/>
    <a:srgbClr val="FF0000"/>
    <a:srgbClr val="3399FF"/>
    <a:srgbClr val="BC08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14" autoAdjust="0"/>
  </p:normalViewPr>
  <p:slideViewPr>
    <p:cSldViewPr>
      <p:cViewPr varScale="1">
        <p:scale>
          <a:sx n="98" d="100"/>
          <a:sy n="98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283E-705E-4E89-B306-38EE0047D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B96F-D06F-4F7D-A108-C3A09C0BA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4250-651B-40E9-91F2-5841240DA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CC478-21E7-48B5-AA72-D83839B1D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8FD2-D179-4DD7-959E-F084C9041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247CC-CE23-4B36-9F1B-08DD8C265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3CD09-8E75-49A0-B63A-56DF7F2CE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8CF36-AECB-4043-AE12-3B51E62D3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7E588-7A26-4151-8101-68D56166E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580A7-3FC6-4E7C-AA5F-401C2158B3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00DEB-00D8-4081-BB3E-D036B7FB5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F12BA-538A-41D0-B270-651745615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279E7-4F4B-4D0B-B986-A9BAE4202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80CE-C47C-49CD-B95F-367A71553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04CD-B076-49C6-9561-BF1938892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90647-C55D-4A21-B464-DDCFB9344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EE01073-1ABE-46DD-8A7B-E139B1ED47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6019800"/>
            <a:ext cx="7391400" cy="533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en-US" sz="28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en-US" sz="28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Elinor DeWire</a:t>
            </a:r>
          </a:p>
        </p:txBody>
      </p:sp>
      <p:sp>
        <p:nvSpPr>
          <p:cNvPr id="2051" name="WordArt 10"/>
          <p:cNvSpPr>
            <a:spLocks noChangeArrowheads="1" noChangeShapeType="1" noTextEdit="1"/>
          </p:cNvSpPr>
          <p:nvPr/>
        </p:nvSpPr>
        <p:spPr bwMode="auto">
          <a:xfrm>
            <a:off x="1143000" y="533400"/>
            <a:ext cx="6515100" cy="11588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Lighthouses</a:t>
            </a:r>
          </a:p>
        </p:txBody>
      </p:sp>
      <p:pic>
        <p:nvPicPr>
          <p:cNvPr id="205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1800" y="1730375"/>
            <a:ext cx="30861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dirty="0" smtClean="0"/>
              <a:t>Some are bright.</a:t>
            </a:r>
          </a:p>
        </p:txBody>
      </p:sp>
      <p:pic>
        <p:nvPicPr>
          <p:cNvPr id="11267" name="Content Placeholder 5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600200"/>
            <a:ext cx="3179763" cy="1676400"/>
          </a:xfrm>
        </p:spPr>
      </p:pic>
      <p:pic>
        <p:nvPicPr>
          <p:cNvPr id="11268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95600" y="2667000"/>
            <a:ext cx="5791200" cy="3849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Some are not so bright.</a:t>
            </a:r>
            <a:endParaRPr lang="en-US" altLang="en-US" sz="3200" dirty="0" smtClean="0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676400"/>
            <a:ext cx="60960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dirty="0" smtClean="0"/>
              <a:t>Some are </a:t>
            </a:r>
            <a:r>
              <a:rPr lang="en-US" altLang="en-US" sz="6000" dirty="0" smtClean="0"/>
              <a:t>plump.</a:t>
            </a:r>
            <a:endParaRPr lang="en-US" altLang="en-US" sz="6000" dirty="0" smtClean="0"/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828800"/>
            <a:ext cx="4356100" cy="3267075"/>
          </a:xfrm>
        </p:spPr>
      </p:pic>
      <p:pic>
        <p:nvPicPr>
          <p:cNvPr id="1331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3276600"/>
            <a:ext cx="3838575" cy="2747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81000"/>
            <a:ext cx="6019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Some are skinny.</a:t>
            </a:r>
            <a:endParaRPr lang="en-US" altLang="en-US" sz="2400" dirty="0" smtClean="0"/>
          </a:p>
        </p:txBody>
      </p:sp>
      <p:pic>
        <p:nvPicPr>
          <p:cNvPr id="1433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600200"/>
            <a:ext cx="3257550" cy="4343400"/>
          </a:xfrm>
        </p:spPr>
      </p:pic>
      <p:pic>
        <p:nvPicPr>
          <p:cNvPr id="14340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3733800"/>
            <a:ext cx="3657600" cy="2743200"/>
          </a:xfrm>
        </p:spPr>
      </p:pic>
      <p:pic>
        <p:nvPicPr>
          <p:cNvPr id="14341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304800"/>
            <a:ext cx="1981200" cy="325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3733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 smtClean="0"/>
              <a:t>Some are colorful and fancy!</a:t>
            </a: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619250"/>
            <a:ext cx="3500438" cy="4419600"/>
          </a:xfrm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318135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914400"/>
            <a:ext cx="2107692" cy="3392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429000"/>
            <a:ext cx="2341563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4419600"/>
            <a:ext cx="16668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Some stand on land.</a:t>
            </a:r>
          </a:p>
        </p:txBody>
      </p:sp>
      <p:pic>
        <p:nvPicPr>
          <p:cNvPr id="16387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925" y="1447800"/>
            <a:ext cx="3455988" cy="5105400"/>
          </a:xfrm>
        </p:spPr>
      </p:pic>
      <p:pic>
        <p:nvPicPr>
          <p:cNvPr id="16388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71600"/>
            <a:ext cx="3263900" cy="2447925"/>
          </a:xfrm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267200"/>
            <a:ext cx="3276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Some stand on rocks and islands.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41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219200"/>
            <a:ext cx="3959225" cy="297021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414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219200"/>
            <a:ext cx="4041775" cy="2786063"/>
          </a:xfrm>
        </p:spPr>
      </p:pic>
      <p:pic>
        <p:nvPicPr>
          <p:cNvPr id="17415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5052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Some stand in the water.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843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71600"/>
            <a:ext cx="3505200" cy="5259388"/>
          </a:xfrm>
        </p:spPr>
      </p:pic>
      <p:pic>
        <p:nvPicPr>
          <p:cNvPr id="18437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05200" y="1905000"/>
            <a:ext cx="5367338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381000"/>
            <a:ext cx="6705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Some have </a:t>
            </a:r>
            <a:r>
              <a:rPr lang="en-US" altLang="en-US" sz="4000" dirty="0" smtClean="0"/>
              <a:t>thin </a:t>
            </a:r>
            <a:r>
              <a:rPr lang="en-US" altLang="en-US" sz="4000" dirty="0" smtClean="0"/>
              <a:t>iron legs!</a:t>
            </a:r>
            <a:endParaRPr lang="en-US" altLang="en-US" sz="4000" dirty="0" smtClean="0"/>
          </a:p>
        </p:txBody>
      </p:sp>
      <p:pic>
        <p:nvPicPr>
          <p:cNvPr id="19459" name="Picture 15" descr="FpweyRocks-Paul Bradley"/>
          <p:cNvPicPr>
            <a:picLocks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05600" y="152400"/>
            <a:ext cx="2230438" cy="3124200"/>
          </a:xfrm>
          <a:noFill/>
          <a:ln w="2857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19460" name="Picture 17" descr="Carysfort1986-NH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8600" y="1447800"/>
            <a:ext cx="2208213" cy="3352800"/>
          </a:xfr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9461" name="Picture 20" descr="Sand Key-D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3200400" cy="480060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19462" name="Picture 7" descr="1885RebeccaShoal"/>
          <p:cNvPicPr>
            <a:picLocks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57800" y="3932238"/>
            <a:ext cx="3429000" cy="2452687"/>
          </a:xfrm>
          <a:noFill/>
          <a:ln w="31750">
            <a:solidFill>
              <a:srgbClr val="80808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6096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have funny shapes!</a:t>
            </a:r>
            <a:endParaRPr lang="en-US" dirty="0"/>
          </a:p>
        </p:txBody>
      </p:sp>
      <p:pic>
        <p:nvPicPr>
          <p:cNvPr id="2048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490663"/>
            <a:ext cx="1689100" cy="2532062"/>
          </a:xfrm>
        </p:spPr>
      </p:pic>
      <p:pic>
        <p:nvPicPr>
          <p:cNvPr id="2048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81800" y="990600"/>
            <a:ext cx="2103438" cy="2803525"/>
          </a:xfrm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211772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922713"/>
            <a:ext cx="1905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140200"/>
            <a:ext cx="18288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75" y="4191000"/>
            <a:ext cx="18319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216400"/>
            <a:ext cx="192087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1524000"/>
            <a:ext cx="18319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The United States has about 675 lighthouses</a:t>
            </a:r>
            <a:r>
              <a:rPr lang="en-US" altLang="en-US" dirty="0" smtClean="0"/>
              <a:t>!</a:t>
            </a:r>
            <a:endParaRPr lang="en-US" altLang="en-US" dirty="0" smtClean="0"/>
          </a:p>
        </p:txBody>
      </p:sp>
      <p:pic>
        <p:nvPicPr>
          <p:cNvPr id="3076" name="Picture 20" descr="blink2"/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4267200"/>
            <a:ext cx="1447800" cy="1428750"/>
          </a:xfrm>
          <a:noFill/>
        </p:spPr>
      </p:pic>
      <p:pic>
        <p:nvPicPr>
          <p:cNvPr id="3080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 rot="331314">
            <a:off x="5392601" y="1959406"/>
            <a:ext cx="2932877" cy="4526959"/>
          </a:xfr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876800" cy="4343400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/>
              <a:t>Michigan has the most lighthouses-117!</a:t>
            </a:r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Does your state have lighthouses?</a:t>
            </a:r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Let’s learn about lighthouses!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381000"/>
            <a:ext cx="8686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Lighthouses have lights</a:t>
            </a:r>
            <a:r>
              <a:rPr lang="en-US" altLang="en-US" sz="4000" dirty="0"/>
              <a:t>.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Lenses make the </a:t>
            </a:r>
            <a:r>
              <a:rPr lang="en-US" altLang="en-US" sz="4000" dirty="0" smtClean="0"/>
              <a:t>lights powerful.</a:t>
            </a:r>
            <a:endParaRPr lang="en-US" altLang="en-US" sz="3200" dirty="0" smtClean="0"/>
          </a:p>
        </p:txBody>
      </p:sp>
      <p:pic>
        <p:nvPicPr>
          <p:cNvPr id="21507" name="Picture 13" descr="bwlh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48400" y="5257800"/>
            <a:ext cx="2514600" cy="1295400"/>
          </a:xfrm>
          <a:noFill/>
        </p:spPr>
      </p:pic>
      <p:pic>
        <p:nvPicPr>
          <p:cNvPr id="21508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676400"/>
            <a:ext cx="1981200" cy="2641600"/>
          </a:xfrm>
        </p:spPr>
      </p:pic>
      <p:pic>
        <p:nvPicPr>
          <p:cNvPr id="21509" name="Picture 7" descr="C:\Users\ElinorD\Dropbox\Point No Point Lighthouse\lens-ElinorDeW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6764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629400" y="1752600"/>
            <a:ext cx="2228850" cy="2971800"/>
          </a:xfrm>
        </p:spPr>
      </p:pic>
      <p:pic>
        <p:nvPicPr>
          <p:cNvPr id="2151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2672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Lighthouse have big stairways!</a:t>
            </a:r>
            <a:endParaRPr lang="en-US" dirty="0"/>
          </a:p>
        </p:txBody>
      </p:sp>
      <p:pic>
        <p:nvPicPr>
          <p:cNvPr id="7" name="Content Placeholder 6" descr="Psathoura stairs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55700" y="1981200"/>
            <a:ext cx="2641600" cy="19812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91000" y="1600200"/>
            <a:ext cx="4648200" cy="1981200"/>
          </a:xfrm>
        </p:spPr>
        <p:txBody>
          <a:bodyPr/>
          <a:lstStyle/>
          <a:p>
            <a:r>
              <a:rPr lang="en-US" dirty="0" smtClean="0"/>
              <a:t>The stairs go up, up, up and around and around to the top of the lighthouse.</a:t>
            </a:r>
            <a:endParaRPr lang="en-US" dirty="0"/>
          </a:p>
        </p:txBody>
      </p:sp>
      <p:pic>
        <p:nvPicPr>
          <p:cNvPr id="9" name="Content Placeholder 8" descr="egmont stairway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990600" y="4267200"/>
            <a:ext cx="1114425" cy="1981200"/>
          </a:xfrm>
        </p:spPr>
      </p:pic>
      <p:pic>
        <p:nvPicPr>
          <p:cNvPr id="8" name="Content Placeholder 7" descr="s manitou mich HABS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514600" y="4267200"/>
            <a:ext cx="1423988" cy="1981200"/>
          </a:xfrm>
        </p:spPr>
      </p:pic>
      <p:pic>
        <p:nvPicPr>
          <p:cNvPr id="10" name="Picture 9" descr="yaquina-lighthouse-stairway-nautilus--oregon-state-coast-daniel-hager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733800"/>
            <a:ext cx="3760707" cy="2816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Lighthouses </a:t>
            </a:r>
            <a:r>
              <a:rPr lang="en-US" dirty="0" smtClean="0"/>
              <a:t>have fog signals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sz="3200" dirty="0" smtClean="0"/>
              <a:t>Bells, horns, sirens, whistles!</a:t>
            </a:r>
            <a:endParaRPr lang="en-US" sz="3200" dirty="0"/>
          </a:p>
        </p:txBody>
      </p:sp>
      <p:pic>
        <p:nvPicPr>
          <p:cNvPr id="22531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2133600"/>
            <a:ext cx="4978400" cy="3733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7400" y="1905000"/>
            <a:ext cx="2971800" cy="979487"/>
          </a:xfrm>
        </p:spPr>
        <p:txBody>
          <a:bodyPr/>
          <a:lstStyle/>
          <a:p>
            <a:pPr>
              <a:defRPr/>
            </a:pPr>
            <a:r>
              <a:rPr lang="en-US" sz="5400" dirty="0" smtClean="0"/>
              <a:t>NOISE!!</a:t>
            </a:r>
            <a:endParaRPr lang="en-US" sz="5400" dirty="0"/>
          </a:p>
        </p:txBody>
      </p:sp>
      <p:pic>
        <p:nvPicPr>
          <p:cNvPr id="8" name="fogh37.wav">
            <a:hlinkClick r:id="" action="ppaction://media"/>
          </p:cNvPr>
          <p:cNvPicPr>
            <a:picLocks noGrp="1" noRot="1" noChangeAspect="1"/>
          </p:cNvPicPr>
          <p:nvPr>
            <p:ph sz="quarter" idx="4"/>
            <a:wavAudioFile r:embed="rId1" name="foghorn7.wav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3038475"/>
            <a:ext cx="609600" cy="609600"/>
          </a:xfrm>
        </p:spPr>
      </p:pic>
      <p:pic>
        <p:nvPicPr>
          <p:cNvPr id="9" name="fogh38.wav">
            <a:hlinkClick r:id="" action="ppaction://media"/>
          </p:cNvPr>
          <p:cNvPicPr>
            <a:picLocks noRot="1" noChangeAspect="1"/>
          </p:cNvPicPr>
          <p:nvPr>
            <a:wavAudioFile r:embed="rId2" name="foghorn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073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280px-John_o'Groats_lighthouse_fog_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4267200"/>
            <a:ext cx="29464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/>
              <a:t>Many years ago, lighthouses had keepers to turn the lights on and off.</a:t>
            </a:r>
          </a:p>
        </p:txBody>
      </p:sp>
      <p:pic>
        <p:nvPicPr>
          <p:cNvPr id="23555" name="Picture 20" descr="Capt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78375" y="1600200"/>
            <a:ext cx="3921125" cy="4953000"/>
          </a:xfrm>
          <a:noFill/>
          <a:ln w="34925">
            <a:solidFill>
              <a:srgbClr val="666699"/>
            </a:solidFill>
            <a:miter lim="800000"/>
            <a:headEnd/>
            <a:tailEnd/>
          </a:ln>
        </p:spPr>
      </p:pic>
      <p:pic>
        <p:nvPicPr>
          <p:cNvPr id="23556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673461">
            <a:off x="2698750" y="1643063"/>
            <a:ext cx="2286000" cy="2901950"/>
          </a:xfrm>
        </p:spPr>
      </p:pic>
      <p:pic>
        <p:nvPicPr>
          <p:cNvPr id="23557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1828800"/>
            <a:ext cx="1752600" cy="2120900"/>
          </a:xfrm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521200"/>
            <a:ext cx="29718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Lighthouse keepers had families.</a:t>
            </a:r>
            <a:endParaRPr lang="en-US" altLang="en-US" sz="3200" dirty="0" smtClean="0"/>
          </a:p>
        </p:txBody>
      </p:sp>
      <p:pic>
        <p:nvPicPr>
          <p:cNvPr id="24579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4191000"/>
            <a:ext cx="3581400" cy="2335213"/>
          </a:xfrm>
        </p:spPr>
      </p:pic>
      <p:pic>
        <p:nvPicPr>
          <p:cNvPr id="24580" name="Content Placeholder 5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2438400"/>
            <a:ext cx="3276600" cy="3276600"/>
          </a:xfrm>
        </p:spPr>
      </p:pic>
      <p:pic>
        <p:nvPicPr>
          <p:cNvPr id="24581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" y="1066800"/>
            <a:ext cx="4638675" cy="2959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Lighthouse keepers had pets too!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371600"/>
            <a:ext cx="3981450" cy="2819400"/>
          </a:xfrm>
        </p:spPr>
      </p:pic>
      <p:pic>
        <p:nvPicPr>
          <p:cNvPr id="2560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143000"/>
            <a:ext cx="4135438" cy="2946400"/>
          </a:xfrm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267200"/>
            <a:ext cx="29718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188" y="4264025"/>
            <a:ext cx="4419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371600"/>
          </a:xfrm>
        </p:spPr>
        <p:txBody>
          <a:bodyPr/>
          <a:lstStyle/>
          <a:p>
            <a:r>
              <a:rPr lang="en-US" dirty="0" smtClean="0"/>
              <a:t>Modern lighthouses don’t need keepers. They run automatically.</a:t>
            </a:r>
            <a:endParaRPr lang="en-US" dirty="0"/>
          </a:p>
        </p:txBody>
      </p:sp>
      <p:pic>
        <p:nvPicPr>
          <p:cNvPr id="6" name="Content Placeholder 5" descr="PtRobinson lens-Bruce Robie, W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1981200"/>
            <a:ext cx="4101981" cy="27432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267200" cy="1981200"/>
          </a:xfrm>
        </p:spPr>
        <p:txBody>
          <a:bodyPr/>
          <a:lstStyle/>
          <a:p>
            <a:r>
              <a:rPr lang="en-US" dirty="0" smtClean="0"/>
              <a:t>Lights switch themselves on and off. They are powered by the sun.</a:t>
            </a:r>
          </a:p>
          <a:p>
            <a:r>
              <a:rPr lang="en-US" dirty="0" smtClean="0"/>
              <a:t>Fog signals also turn on and off on their own.</a:t>
            </a:r>
            <a:endParaRPr lang="en-US" dirty="0"/>
          </a:p>
        </p:txBody>
      </p:sp>
      <p:pic>
        <p:nvPicPr>
          <p:cNvPr id="7" name="Picture 6" descr="Mudge foghorns elec &amp; sensored-DeW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352800"/>
            <a:ext cx="1440123" cy="29592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Write down or tell three things that surprised you!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Look for books in the library about lighthouses!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en-US" dirty="0" smtClean="0"/>
              <a:t>Draw a lighthouse.</a:t>
            </a:r>
          </a:p>
          <a:p>
            <a:r>
              <a:rPr lang="en-US" dirty="0" smtClean="0"/>
              <a:t>Write a lighthouse story or poem.</a:t>
            </a:r>
            <a:endParaRPr lang="en-US" dirty="0"/>
          </a:p>
        </p:txBody>
      </p:sp>
      <p:pic>
        <p:nvPicPr>
          <p:cNvPr id="6" name="Picture 5" descr="Doubling_Point_Light_with_Bath_Iron_Works-WikiCo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0"/>
            <a:ext cx="4114800" cy="270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8000" dirty="0" smtClean="0"/>
              <a:t>The End!</a:t>
            </a:r>
            <a:endParaRPr lang="en-US" altLang="en-US" sz="8000" dirty="0" smtClean="0"/>
          </a:p>
        </p:txBody>
      </p:sp>
      <p:pic>
        <p:nvPicPr>
          <p:cNvPr id="7" name="Content Placeholder 6" descr="New Dungeness-Elinor DeW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038350"/>
            <a:ext cx="5486400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Why do ships need lighthouses?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3733800" cy="25146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en-US" sz="36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Lighthouses help ships travel </a:t>
            </a:r>
            <a:r>
              <a:rPr lang="en-US" alt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safely from sea </a:t>
            </a:r>
            <a:r>
              <a:rPr lang="en-US" alt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</a:t>
            </a:r>
            <a:r>
              <a:rPr lang="en-US" alt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land.</a:t>
            </a:r>
            <a:endParaRPr lang="en-US" altLang="en-US" sz="2800" dirty="0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0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2438400"/>
            <a:ext cx="4648200" cy="3098800"/>
          </a:xfrm>
        </p:spPr>
      </p:pic>
      <p:pic>
        <p:nvPicPr>
          <p:cNvPr id="410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419600"/>
            <a:ext cx="24765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 smtClean="0">
                <a:latin typeface="Times New Roman" pitchFamily="18" charset="0"/>
              </a:rPr>
              <a:t>The world has dangerous coasts.</a:t>
            </a:r>
            <a:r>
              <a:rPr lang="en-US" altLang="en-US" sz="4800" dirty="0" smtClean="0">
                <a:latin typeface="Times New Roman" pitchFamily="18" charset="0"/>
              </a:rPr>
              <a:t/>
            </a:r>
            <a:br>
              <a:rPr lang="en-US" altLang="en-US" sz="4800" dirty="0" smtClean="0">
                <a:latin typeface="Times New Roman" pitchFamily="18" charset="0"/>
              </a:rPr>
            </a:br>
            <a:r>
              <a:rPr lang="en-US" altLang="en-US" sz="4800" dirty="0" smtClean="0">
                <a:latin typeface="Times New Roman" pitchFamily="18" charset="0"/>
              </a:rPr>
              <a:t>Ships can crash!</a:t>
            </a:r>
          </a:p>
        </p:txBody>
      </p:sp>
      <p:pic>
        <p:nvPicPr>
          <p:cNvPr id="5123" name="Picture 6" descr="shipwreck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981200"/>
            <a:ext cx="4419600" cy="4371975"/>
          </a:xfrm>
          <a:noFill/>
        </p:spPr>
      </p:pic>
      <p:sp>
        <p:nvSpPr>
          <p:cNvPr id="10240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800600" y="1981200"/>
            <a:ext cx="3886200" cy="4114800"/>
          </a:xfrm>
          <a:ln w="38100">
            <a:solidFill>
              <a:srgbClr val="0099CC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>
                <a:latin typeface="Times New Roman" pitchFamily="18" charset="0"/>
              </a:rPr>
              <a:t>Dangers: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en-US" altLang="en-US" sz="2800" dirty="0" smtClean="0">
                <a:latin typeface="Times New Roman" pitchFamily="18" charset="0"/>
              </a:rPr>
              <a:t>shallow water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—rocks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—fog</a:t>
            </a: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—storms</a:t>
            </a: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dirty="0" smtClean="0">
              <a:latin typeface="Times New Roman" pitchFamily="18" charset="0"/>
            </a:endParaRPr>
          </a:p>
        </p:txBody>
      </p:sp>
      <p:pic>
        <p:nvPicPr>
          <p:cNvPr id="5125" name="Picture 8" descr="pirate_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91400" y="4191000"/>
            <a:ext cx="1209675" cy="2362200"/>
          </a:xfrm>
          <a:noFill/>
        </p:spPr>
      </p:pic>
      <p:sp>
        <p:nvSpPr>
          <p:cNvPr id="5126" name="AutoShape 10"/>
          <p:cNvSpPr>
            <a:spLocks noChangeArrowheads="1"/>
          </p:cNvSpPr>
          <p:nvPr/>
        </p:nvSpPr>
        <p:spPr bwMode="auto">
          <a:xfrm>
            <a:off x="5715000" y="4933950"/>
            <a:ext cx="1219200" cy="685800"/>
          </a:xfrm>
          <a:prstGeom prst="wedgeRectCallout">
            <a:avLst>
              <a:gd name="adj1" fmla="val 94532"/>
              <a:gd name="adj2" fmla="val -67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altLang="en-US" sz="1800"/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5715000" y="4933950"/>
            <a:ext cx="111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1200"/>
              <a:t>Arrrh maties!        Ships need lighthouses!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 sz="quarter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Let’s look at lighthouses!</a:t>
            </a:r>
            <a:br>
              <a:rPr lang="en-US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200" dirty="0" smtClean="0">
                <a:solidFill>
                  <a:srgbClr val="BC084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They come in all shapes, sizes, and colors.</a:t>
            </a:r>
            <a:endParaRPr lang="en-US" altLang="en-US" sz="3200" dirty="0" smtClean="0">
              <a:solidFill>
                <a:srgbClr val="BC084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8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48400" y="3429000"/>
            <a:ext cx="2349500" cy="1409700"/>
          </a:xfrm>
        </p:spPr>
      </p:pic>
      <p:pic>
        <p:nvPicPr>
          <p:cNvPr id="6149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49475"/>
            <a:ext cx="46482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Some are BIG and </a:t>
            </a:r>
            <a:r>
              <a:rPr lang="en-US" altLang="en-US" sz="6600" i="1" dirty="0" smtClean="0"/>
              <a:t>TALL</a:t>
            </a:r>
            <a:r>
              <a:rPr lang="en-US" altLang="en-US" dirty="0" smtClean="0"/>
              <a:t>.</a:t>
            </a:r>
            <a:endParaRPr lang="en-US" altLang="en-US" sz="3200" dirty="0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828800"/>
            <a:ext cx="3314700" cy="4419600"/>
          </a:xfrm>
        </p:spPr>
      </p:pic>
      <p:pic>
        <p:nvPicPr>
          <p:cNvPr id="7172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2800" y="2133600"/>
            <a:ext cx="52832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06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Some are </a:t>
            </a:r>
            <a:r>
              <a:rPr lang="en-US" altLang="en-US" sz="2400" i="1" dirty="0" smtClean="0"/>
              <a:t>short</a:t>
            </a:r>
            <a:r>
              <a:rPr lang="en-US" altLang="en-US" dirty="0" smtClean="0"/>
              <a:t> and </a:t>
            </a:r>
            <a:r>
              <a:rPr lang="en-US" altLang="en-US" sz="2400" dirty="0" smtClean="0"/>
              <a:t>small</a:t>
            </a:r>
            <a:r>
              <a:rPr lang="en-US" altLang="en-US" dirty="0" smtClean="0"/>
              <a:t>.</a:t>
            </a:r>
            <a:endParaRPr lang="en-US" altLang="en-US" sz="2800" dirty="0" smtClean="0"/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654175"/>
            <a:ext cx="2895600" cy="4897438"/>
          </a:xfrm>
        </p:spPr>
      </p:pic>
      <p:pic>
        <p:nvPicPr>
          <p:cNvPr id="819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651000"/>
            <a:ext cx="36576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Some are round.</a:t>
            </a:r>
            <a:endParaRPr lang="en-US" altLang="en-US" sz="3600" dirty="0" smtClean="0"/>
          </a:p>
        </p:txBody>
      </p:sp>
      <p:pic>
        <p:nvPicPr>
          <p:cNvPr id="9219" name="Picture 8" descr="leatherback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747968">
            <a:off x="6019800" y="5057775"/>
            <a:ext cx="2514600" cy="1571625"/>
          </a:xfrm>
          <a:noFill/>
        </p:spPr>
      </p:pic>
      <p:pic>
        <p:nvPicPr>
          <p:cNvPr id="9220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879600"/>
            <a:ext cx="3276600" cy="4368800"/>
          </a:xfrm>
        </p:spPr>
      </p:pic>
      <p:pic>
        <p:nvPicPr>
          <p:cNvPr id="922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00200"/>
            <a:ext cx="465455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Some are square.</a:t>
            </a:r>
            <a:endParaRPr lang="en-US" altLang="en-US" sz="3200" dirty="0" smtClean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371600"/>
            <a:ext cx="3352800" cy="5008563"/>
          </a:xfrm>
        </p:spPr>
      </p:pic>
      <p:pic>
        <p:nvPicPr>
          <p:cNvPr id="10244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447800"/>
            <a:ext cx="3149600" cy="2362200"/>
          </a:xfrm>
        </p:spPr>
      </p:pic>
      <p:pic>
        <p:nvPicPr>
          <p:cNvPr id="10245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3429000"/>
            <a:ext cx="2182813" cy="3103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8">
      <a:dk1>
        <a:srgbClr val="000000"/>
      </a:dk1>
      <a:lt1>
        <a:srgbClr val="DCE8F4"/>
      </a:lt1>
      <a:dk2>
        <a:srgbClr val="7B9CB5"/>
      </a:dk2>
      <a:lt2>
        <a:srgbClr val="969696"/>
      </a:lt2>
      <a:accent1>
        <a:srgbClr val="FFFFFF"/>
      </a:accent1>
      <a:accent2>
        <a:srgbClr val="00BAB6"/>
      </a:accent2>
      <a:accent3>
        <a:srgbClr val="EBF2F8"/>
      </a:accent3>
      <a:accent4>
        <a:srgbClr val="000000"/>
      </a:accent4>
      <a:accent5>
        <a:srgbClr val="FFFFFF"/>
      </a:accent5>
      <a:accent6>
        <a:srgbClr val="00A8A5"/>
      </a:accent6>
      <a:hlink>
        <a:srgbClr val="8A8AD8"/>
      </a:hlink>
      <a:folHlink>
        <a:srgbClr val="24249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</TotalTime>
  <Words>281</Words>
  <Application>Microsoft Office PowerPoint</Application>
  <PresentationFormat>On-screen Show (4:3)</PresentationFormat>
  <Paragraphs>51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Tahoma</vt:lpstr>
      <vt:lpstr>Arial</vt:lpstr>
      <vt:lpstr>Wingdings</vt:lpstr>
      <vt:lpstr>Calibri</vt:lpstr>
      <vt:lpstr>Times New Roman</vt:lpstr>
      <vt:lpstr>Textured</vt:lpstr>
      <vt:lpstr>Slide 1</vt:lpstr>
      <vt:lpstr>The United States has about 675 lighthouses!</vt:lpstr>
      <vt:lpstr>Why do ships need lighthouses?</vt:lpstr>
      <vt:lpstr>The world has dangerous coasts. Ships can crash!</vt:lpstr>
      <vt:lpstr>Let’s look at lighthouses! They come in all shapes, sizes, and colors.</vt:lpstr>
      <vt:lpstr>Some are BIG and TALL.</vt:lpstr>
      <vt:lpstr>Some are short and small.</vt:lpstr>
      <vt:lpstr>Some are round.</vt:lpstr>
      <vt:lpstr>Some are square.</vt:lpstr>
      <vt:lpstr>Some are bright.</vt:lpstr>
      <vt:lpstr>Some are not so bright.</vt:lpstr>
      <vt:lpstr>Some are plump.</vt:lpstr>
      <vt:lpstr>Some are skinny.</vt:lpstr>
      <vt:lpstr>Some are colorful and fancy!</vt:lpstr>
      <vt:lpstr>Some stand on land.</vt:lpstr>
      <vt:lpstr>Some stand on rocks and islands.</vt:lpstr>
      <vt:lpstr>Some stand in the water.</vt:lpstr>
      <vt:lpstr>Some have thin iron legs!</vt:lpstr>
      <vt:lpstr>Some have funny shapes!</vt:lpstr>
      <vt:lpstr>Lighthouses have lights. Lenses make the lights powerful.</vt:lpstr>
      <vt:lpstr>Lighthouse have big stairways!</vt:lpstr>
      <vt:lpstr>Lighthouses have fog signals. Bells, horns, sirens, whistles!</vt:lpstr>
      <vt:lpstr>Many years ago, lighthouses had keepers to turn the lights on and off.</vt:lpstr>
      <vt:lpstr>Lighthouse keepers had families.</vt:lpstr>
      <vt:lpstr>Lighthouse keepers had pets too!</vt:lpstr>
      <vt:lpstr>Modern lighthouses don’t need keepers. They run automatically.</vt:lpstr>
      <vt:lpstr>What did you learn?</vt:lpstr>
      <vt:lpstr>The End!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Elinor DeWire</dc:creator>
  <cp:lastModifiedBy>Elinor</cp:lastModifiedBy>
  <cp:revision>322</cp:revision>
  <cp:lastPrinted>1601-01-01T00:00:00Z</cp:lastPrinted>
  <dcterms:created xsi:type="dcterms:W3CDTF">2004-09-02T23:44:30Z</dcterms:created>
  <dcterms:modified xsi:type="dcterms:W3CDTF">2017-01-11T16:41:43Z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